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7" r:id="rId3"/>
    <p:sldId id="257" r:id="rId4"/>
    <p:sldId id="259" r:id="rId5"/>
    <p:sldId id="260" r:id="rId6"/>
    <p:sldId id="268" r:id="rId7"/>
    <p:sldId id="261" r:id="rId8"/>
    <p:sldId id="264" r:id="rId9"/>
    <p:sldId id="269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6.85221" units="1/cm"/>
          <inkml:channelProperty channel="Y" name="resolution" value="36.86007" units="1/cm"/>
          <inkml:channelProperty channel="T" name="resolution" value="1" units="1/dev"/>
        </inkml:channelProperties>
      </inkml:inkSource>
      <inkml:timestamp xml:id="ts0" timeString="2022-09-12T09:43:32.21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021AA27-533E-41C9-A098-58033493FBE2}" emma:medium="tactile" emma:mode="ink">
          <msink:context xmlns:msink="http://schemas.microsoft.com/ink/2010/main" type="inkDrawing" rotatedBoundingBox="20967,7547 20982,7547 20982,7562 20967,7562" shapeName="None"/>
        </emma:interpretation>
      </emma:emma>
    </inkml:annotationXML>
    <inkml:trace contextRef="#ctx0" brushRef="#br0">0 0 0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6.85221" units="1/cm"/>
          <inkml:channelProperty channel="Y" name="resolution" value="36.86007" units="1/cm"/>
          <inkml:channelProperty channel="T" name="resolution" value="1" units="1/dev"/>
        </inkml:channelProperties>
      </inkml:inkSource>
      <inkml:timestamp xml:id="ts0" timeString="2022-09-12T10:44:30.64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D83AEFF-C1E1-4C84-9089-910D25304E7E}" emma:medium="tactile" emma:mode="ink">
          <msink:context xmlns:msink="http://schemas.microsoft.com/ink/2010/main" type="inkDrawing" rotatedBoundingBox="19313,14425 19328,14425 19328,14440 19313,14440" shapeName="None"/>
        </emma:interpretation>
      </emma:emma>
    </inkml:annotationXML>
    <inkml:trace contextRef="#ctx0" brushRef="#br0">0 0 0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6.85221" units="1/cm"/>
          <inkml:channelProperty channel="Y" name="resolution" value="36.86007" units="1/cm"/>
          <inkml:channelProperty channel="T" name="resolution" value="1" units="1/dev"/>
        </inkml:channelProperties>
      </inkml:inkSource>
      <inkml:timestamp xml:id="ts0" timeString="2022-09-12T10:44:37.43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C06A6CC-1F35-41EA-83D8-29D09FC31440}" emma:medium="tactile" emma:mode="ink">
          <msink:context xmlns:msink="http://schemas.microsoft.com/ink/2010/main" type="inkDrawing" rotatedBoundingBox="13682,10279 13697,10279 13697,10294 13682,10294" shapeName="None"/>
        </emma:interpretation>
      </emma:emma>
    </inkml:annotationXML>
    <inkml:trace contextRef="#ctx0" brushRef="#br0">0 0 0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CB26-13A6-4179-A03C-6B2A6E9A5B5F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9C3D-40AB-47B1-8E3C-423A9EE4C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29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CB26-13A6-4179-A03C-6B2A6E9A5B5F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9C3D-40AB-47B1-8E3C-423A9EE4C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77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CB26-13A6-4179-A03C-6B2A6E9A5B5F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9C3D-40AB-47B1-8E3C-423A9EE4C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85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CB26-13A6-4179-A03C-6B2A6E9A5B5F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9C3D-40AB-47B1-8E3C-423A9EE4C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82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CB26-13A6-4179-A03C-6B2A6E9A5B5F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9C3D-40AB-47B1-8E3C-423A9EE4C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293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CB26-13A6-4179-A03C-6B2A6E9A5B5F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9C3D-40AB-47B1-8E3C-423A9EE4C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24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CB26-13A6-4179-A03C-6B2A6E9A5B5F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9C3D-40AB-47B1-8E3C-423A9EE4C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8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CB26-13A6-4179-A03C-6B2A6E9A5B5F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9C3D-40AB-47B1-8E3C-423A9EE4C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101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CB26-13A6-4179-A03C-6B2A6E9A5B5F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9C3D-40AB-47B1-8E3C-423A9EE4C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1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CB26-13A6-4179-A03C-6B2A6E9A5B5F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9C3D-40AB-47B1-8E3C-423A9EE4C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224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CB26-13A6-4179-A03C-6B2A6E9A5B5F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9C3D-40AB-47B1-8E3C-423A9EE4C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16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5CB26-13A6-4179-A03C-6B2A6E9A5B5F}" type="datetimeFigureOut">
              <a:rPr lang="ru-RU" smtClean="0"/>
              <a:t>25.08.2025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89C3D-40AB-47B1-8E3C-423A9EE4C4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4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2.xml"/><Relationship Id="rId7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E86A2-13B9-79D5-5F56-2DD3F18ED1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78634"/>
            <a:ext cx="9144000" cy="249303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19CCCF-2DDE-FB88-BAA3-1AB3C8D6B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9478" y="4671714"/>
            <a:ext cx="5693435" cy="165576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учебно-методическим отделом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КМПО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Трифонова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3305" y="258288"/>
            <a:ext cx="10839608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«РОССИЙСКАЯ АКАДЕМИЯ НАРОДНОГО ХОЗЯЙСТВА И ГОСУДАРСТВЕННОЙ СЛУЖБЫ ПРИ ПРЕЗИДЕНТЕ РОССИЙСКОЙ ФЕДЕРАЦИИ»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 МНОГОУРОВНЕВОГО ПРОФЕССИОНАЛЬНОГО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79884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019" y="120961"/>
            <a:ext cx="10515600" cy="85401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материалов по заполнению индивидуального плана преподавателя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77019" y="1094835"/>
            <a:ext cx="4364966" cy="6045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Битрикс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7020" y="1899979"/>
            <a:ext cx="4364965" cy="670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Вкладка общий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7019" y="2771248"/>
            <a:ext cx="4364966" cy="7418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Папка «УМО»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91842" y="4572553"/>
            <a:ext cx="5500775" cy="17592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«Индивидуальный план педагогического работника» 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91842" y="1124709"/>
            <a:ext cx="5500777" cy="7752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КМПО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77019" y="3713695"/>
            <a:ext cx="4364966" cy="9848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Папка «Бланки документов»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77019" y="4899106"/>
            <a:ext cx="4364966" cy="14326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Папка «Индивидуальный план»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91842" y="3201308"/>
            <a:ext cx="5500775" cy="10946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Страница «Методический кабинет»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91842" y="2182483"/>
            <a:ext cx="5500777" cy="7422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Вкладка «Колледж»</a:t>
            </a:r>
            <a:endParaRPr lang="ru-RU" sz="3200" b="1" dirty="0">
              <a:solidFill>
                <a:schemeClr val="tx1"/>
              </a:solidFill>
            </a:endParaRPr>
          </a:p>
        </p:txBody>
      </p:sp>
      <p:cxnSp>
        <p:nvCxnSpPr>
          <p:cNvPr id="17" name="Прямая со стрелкой 16"/>
          <p:cNvCxnSpPr>
            <a:stCxn id="4" idx="2"/>
            <a:endCxn id="5" idx="0"/>
          </p:cNvCxnSpPr>
          <p:nvPr/>
        </p:nvCxnSpPr>
        <p:spPr>
          <a:xfrm>
            <a:off x="3059502" y="1699404"/>
            <a:ext cx="1" cy="200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059502" y="2553774"/>
            <a:ext cx="1" cy="200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059502" y="3513120"/>
            <a:ext cx="1" cy="200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059501" y="4675183"/>
            <a:ext cx="1" cy="200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2"/>
            <a:endCxn id="13" idx="0"/>
          </p:cNvCxnSpPr>
          <p:nvPr/>
        </p:nvCxnSpPr>
        <p:spPr>
          <a:xfrm>
            <a:off x="8642231" y="1899979"/>
            <a:ext cx="0" cy="282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8642231" y="2924710"/>
            <a:ext cx="0" cy="282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8652296" y="4290049"/>
            <a:ext cx="0" cy="282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748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313" y="232229"/>
            <a:ext cx="11742057" cy="12482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Индивидуальный план работы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основной документ, определяющий объем и виды учебной нагрузки, объем и виды учебно-методической, научно-исследовательской, организационно-методической, воспитательной, организационно-воспитательной и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профориентационной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работы, подлежащей обязательному исполнению согласно должностной инструкции педагогического работника.*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19313" y="5968539"/>
            <a:ext cx="11742057" cy="8894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.2, приложение 2 к приказу </a:t>
            </a:r>
            <a:r>
              <a:rPr lang="ru-RU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Минпросвещения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России от 04.04.2025 N 269 "О продолжительности рабочего времени (нормах часов педагогической работы за ставку заработной платы) педагогических работников организаций, осуществляющих образовательную деятельность по основным и дополнительным общеобразовательным программам, образовательным программам СПО и соответствующим дополнительным профессиональным программам, основным программам профессионального обучения, и о Порядке определения учебной нагрузки указанных педагогических работников, оговариваемой в трудовом договоре, основаниях ее изменения и случаях установления верхнего предела указанной учебной нагрузки» (вступит в силу с 01.09.2025 г.)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*п.2.6 Порядка планирования, контроля и учета нагрузки педагогических и иных работников </a:t>
            </a:r>
            <a:r>
              <a:rPr lang="ru-RU" sz="1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РАНХиГС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выполняющих педагогическую работу, утвержденного Приказом  Академии «О порядке планирования, контроля и учета нагрузки педагогических и иных работников Академии, выполняющих педагогическую работу» от 25.04.2022 г. №02-493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20" y="1480457"/>
            <a:ext cx="7705898" cy="448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01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088FA5C-3213-EE8B-EBD9-5388FD691EBC}"/>
              </a:ext>
            </a:extLst>
          </p:cNvPr>
          <p:cNvSpPr/>
          <p:nvPr/>
        </p:nvSpPr>
        <p:spPr>
          <a:xfrm>
            <a:off x="1813035" y="145832"/>
            <a:ext cx="8565928" cy="11469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работа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1440 часов за ставку заработной платы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 часов в неделю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79CF42B-78C6-3405-D4C0-68F78B708B8D}"/>
              </a:ext>
            </a:extLst>
          </p:cNvPr>
          <p:cNvSpPr/>
          <p:nvPr/>
        </p:nvSpPr>
        <p:spPr>
          <a:xfrm>
            <a:off x="320566" y="1414956"/>
            <a:ext cx="4267200" cy="646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Нормируемая работа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E0D9A56-AA02-081A-17CA-B8227918E1A8}"/>
              </a:ext>
            </a:extLst>
          </p:cNvPr>
          <p:cNvSpPr/>
          <p:nvPr/>
        </p:nvSpPr>
        <p:spPr>
          <a:xfrm>
            <a:off x="4729656" y="1403131"/>
            <a:ext cx="7141778" cy="6584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Ненормируемая работа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14F8AC1-0659-6ABF-90D2-024CF910A2F0}"/>
              </a:ext>
            </a:extLst>
          </p:cNvPr>
          <p:cNvSpPr/>
          <p:nvPr/>
        </p:nvSpPr>
        <p:spPr>
          <a:xfrm>
            <a:off x="320566" y="2121538"/>
            <a:ext cx="4272454" cy="3314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(преподавательская) 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</a:p>
          <a:p>
            <a:pPr algn="ctr"/>
            <a:endParaRPr lang="ru-RU" dirty="0"/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720 часов в год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 ставку заработной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часов в неделю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BFE978B-C44B-7C20-27AC-414B62425BD7}"/>
              </a:ext>
            </a:extLst>
          </p:cNvPr>
          <p:cNvSpPr/>
          <p:nvPr/>
        </p:nvSpPr>
        <p:spPr>
          <a:xfrm>
            <a:off x="4729656" y="2121538"/>
            <a:ext cx="7141777" cy="3314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Учебно-методическая работа </a:t>
            </a:r>
          </a:p>
          <a:p>
            <a:pPr algn="ctr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Научно-исследовательская работа 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Организационно-методическая работа</a:t>
            </a:r>
            <a:endParaRPr lang="ru-RU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Воспитательная работа</a:t>
            </a:r>
            <a:endParaRPr lang="ru-RU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рганизационно-воспитательная 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работа</a:t>
            </a:r>
            <a:endParaRPr lang="ru-RU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Профориентационная работа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720 часов в год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 ставку заработной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часов в неделю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F754E94-584B-AA70-BC7F-93471D31C274}"/>
              </a:ext>
            </a:extLst>
          </p:cNvPr>
          <p:cNvSpPr/>
          <p:nvPr/>
        </p:nvSpPr>
        <p:spPr>
          <a:xfrm>
            <a:off x="320566" y="5496220"/>
            <a:ext cx="11550867" cy="136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Минобрнауки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России от 22.12.2014 N 1601 "О продолжительности рабочего времени (нормах часов педагогической работы за ставку заработной платы) педагогических работников и о порядке определения учебной нагрузки педагогических работников, оговариваемой в трудовом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договоре« (до 01.09.2025 г.)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</a:t>
            </a:r>
            <a:r>
              <a:rPr lang="ru-RU" sz="11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Минпросвещения</a:t>
            </a:r>
            <a:r>
              <a:rPr lang="ru-RU" sz="1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России от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04</a:t>
            </a:r>
            <a:r>
              <a:rPr lang="ru-RU" sz="1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.04.2025 </a:t>
            </a:r>
            <a:r>
              <a:rPr lang="ru-RU" sz="1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269</a:t>
            </a:r>
            <a:r>
              <a:rPr lang="ru-RU" sz="1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"О продолжительности рабочего времени (нормах часов педагогической работы за ставку заработной платы) педагогических работников </a:t>
            </a:r>
            <a:r>
              <a:rPr lang="ru-RU" sz="1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организаций, осуществляющих образовательную деятельность по основным и дополнительным общеобразовательным программам, образовательным программам СПО и соответствующим дополнительным профессиональным программам, основным программам профессионального обучения, и </a:t>
            </a:r>
            <a:r>
              <a:rPr lang="ru-RU" sz="1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</a:t>
            </a:r>
            <a:r>
              <a:rPr lang="ru-RU" sz="1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Порядке </a:t>
            </a:r>
            <a:r>
              <a:rPr lang="ru-RU" sz="1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определения учебной нагрузки </a:t>
            </a:r>
            <a:r>
              <a:rPr lang="ru-RU" sz="1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указанных педагогических </a:t>
            </a:r>
            <a:r>
              <a:rPr lang="ru-RU" sz="1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работников, оговариваемой в трудовом </a:t>
            </a:r>
            <a:r>
              <a:rPr lang="ru-RU" sz="1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договоре, основаниях ее изменения и случаях установления верхнего предела указанной учебной нагрузки» (вступит в силу с 01.09.2025 г.)</a:t>
            </a:r>
            <a:endParaRPr lang="ru-RU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9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6002E4-51C5-B7F1-A9A0-A71AD16E6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22"/>
            <a:ext cx="10515600" cy="52017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составлению индивидуального плана работы.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9629" y="777012"/>
            <a:ext cx="3790603" cy="5969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План-отчет согласовывает председатель ПЦК и утверждает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колледжа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 работником на текущий учебный год.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Индивидуальный план  составляется и утверждается не позднее 30 августа текущего учебного года (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п.2.8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Порядка планирования, контроля и учета нагрузки педагогических и иных работников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РАНХиГС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выполняющих педагогическую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работу)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По окончании учебного года план-отчет сдается на хранение в УМО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8" name="Рукописный ввод 47"/>
              <p14:cNvContentPartPr/>
              <p14:nvPr/>
            </p14:nvContentPartPr>
            <p14:xfrm>
              <a:off x="7548195" y="2717178"/>
              <a:ext cx="360" cy="360"/>
            </p14:xfrm>
          </p:contentPart>
        </mc:Choice>
        <mc:Fallback xmlns="">
          <p:pic>
            <p:nvPicPr>
              <p:cNvPr id="48" name="Рукописный ввод 4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36315" y="2705298"/>
                <a:ext cx="24120" cy="24120"/>
              </a:xfrm>
              <a:prstGeom prst="rect">
                <a:avLst/>
              </a:prstGeom>
            </p:spPr>
          </p:pic>
        </mc:Fallback>
      </mc:AlternateContent>
      <p:cxnSp>
        <p:nvCxnSpPr>
          <p:cNvPr id="51" name="Прямая со стрелкой 50"/>
          <p:cNvCxnSpPr/>
          <p:nvPr/>
        </p:nvCxnSpPr>
        <p:spPr>
          <a:xfrm rot="10800000">
            <a:off x="7646040" y="2758680"/>
            <a:ext cx="1440" cy="0"/>
          </a:xfrm>
          <a:prstGeom prst="straightConnector1">
            <a:avLst/>
          </a:prstGeom>
          <a:ln w="24000"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rot="5400000">
            <a:off x="828593" y="7869792"/>
            <a:ext cx="5401" cy="0"/>
          </a:xfrm>
          <a:prstGeom prst="straightConnector1">
            <a:avLst/>
          </a:prstGeom>
          <a:ln w="24000">
            <a:solidFill>
              <a:srgbClr val="177D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rot="5400000">
            <a:off x="7890300" y="6048180"/>
            <a:ext cx="41400" cy="0"/>
          </a:xfrm>
          <a:prstGeom prst="line">
            <a:avLst/>
          </a:prstGeom>
          <a:ln w="24000">
            <a:solidFill>
              <a:srgbClr val="3165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rot="5400000">
            <a:off x="10694243" y="7788764"/>
            <a:ext cx="180" cy="0"/>
          </a:xfrm>
          <a:prstGeom prst="line">
            <a:avLst/>
          </a:prstGeom>
          <a:ln w="24000">
            <a:solidFill>
              <a:srgbClr val="3165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862" y="777012"/>
            <a:ext cx="7988560" cy="3945969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862" y="4803845"/>
            <a:ext cx="7988560" cy="194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3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4A4F6FD-8002-48AB-0FD7-6859EABEE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375" y="4637137"/>
            <a:ext cx="5655345" cy="1946468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заполнении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«Учебная нагрузка»: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Наименование дисциплин, коды групп и количество часов учебной нагрузки заполняется в соответствии с тарифицированной педагогической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нагрузкой преподавателя.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Часы промежуточной аттестации вписываются в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промежуточной аттестации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Часы дисциплины равномерно распределяются в планируемом периоде.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75" y="144379"/>
            <a:ext cx="11740939" cy="24084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Рукописный ввод 16"/>
              <p14:cNvContentPartPr/>
              <p14:nvPr/>
            </p14:nvContentPartPr>
            <p14:xfrm>
              <a:off x="6952755" y="5193258"/>
              <a:ext cx="360" cy="360"/>
            </p14:xfrm>
          </p:contentPart>
        </mc:Choice>
        <mc:Fallback xmlns="">
          <p:pic>
            <p:nvPicPr>
              <p:cNvPr id="17" name="Рукописный ввод 1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40875" y="5181378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9" name="Рукописный ввод 18"/>
              <p14:cNvContentPartPr/>
              <p14:nvPr/>
            </p14:nvContentPartPr>
            <p14:xfrm>
              <a:off x="4925595" y="3700698"/>
              <a:ext cx="360" cy="360"/>
            </p14:xfrm>
          </p:contentPart>
        </mc:Choice>
        <mc:Fallback xmlns="">
          <p:pic>
            <p:nvPicPr>
              <p:cNvPr id="19" name="Рукописный ввод 1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13715" y="3688818"/>
                <a:ext cx="24120" cy="2412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76" y="2778342"/>
            <a:ext cx="11740938" cy="1633237"/>
          </a:xfrm>
          <a:prstGeom prst="rect">
            <a:avLst/>
          </a:prstGeom>
        </p:spPr>
      </p:pic>
      <p:sp>
        <p:nvSpPr>
          <p:cNvPr id="15" name="Объект 2">
            <a:extLst>
              <a:ext uri="{FF2B5EF4-FFF2-40B4-BE49-F238E27FC236}">
                <a16:creationId xmlns:a16="http://schemas.microsoft.com/office/drawing/2014/main" id="{A4A4F6FD-8002-48AB-0FD7-6859EABEEAD7}"/>
              </a:ext>
            </a:extLst>
          </p:cNvPr>
          <p:cNvSpPr txBox="1">
            <a:spLocks/>
          </p:cNvSpPr>
          <p:nvPr/>
        </p:nvSpPr>
        <p:spPr>
          <a:xfrm>
            <a:off x="6047117" y="4846320"/>
            <a:ext cx="5956197" cy="167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Отчетный период заполняется по факту выполнения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Количество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часов, вносимых в отчет должно соответствовать карточке учета педагогической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за истекший месяц.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и Отчет итогового выполнения учебной нагрузки должны совпадать, разница возможна в том случае, если педагогическая нагрузка выполнена не в полном объеме.</a:t>
            </a:r>
          </a:p>
        </p:txBody>
      </p:sp>
    </p:spTree>
    <p:extLst>
      <p:ext uri="{BB962C8B-B14F-4D97-AF65-F5344CB8AC3E}">
        <p14:creationId xmlns:p14="http://schemas.microsoft.com/office/powerpoint/2010/main" val="8964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122" y="241661"/>
            <a:ext cx="5332549" cy="644434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 учета выполненной педагогической работы: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графе «Основные читаемые дисциплины»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перечисляются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дисциплины, преподаваемые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отчетном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периоде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 графу «Вид работы» вносится наименование вида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проведенной работы: аудиторная (проведение аудиторных занятий) и внеаудиторная (консультации).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 графу «Аудиторные часы» вносятся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часы контактной работы в процессе проведения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 графу «Аттестационные часы» вносятся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часы контактной работы в процессе проведения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 графу «Примечания» вносится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«замена». Колонка заполняется в том случае, если часы были проведены в процессе замены другого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преподавателя.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После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перечисления проведенных по дисциплине в группе в течение месяца занятий определяется итоговая сумма педагогических часов, которая вносится в таблицу учебной нагрузки индивидуального плана (п.1) в колонку «Выполнено» отчетного периода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Карточка учета педагогической работы заполняется преподавателем, подтверждается заведующим отделением и передается заместителю директора по УМР.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285" y="217713"/>
            <a:ext cx="6517901" cy="649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576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199" y="141517"/>
            <a:ext cx="5109029" cy="61844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таблиц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работа», «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аучно-исследовательская работа», «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Организационно-методическая работа, воспитательная, организационно-воспитательная и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профориентационная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работа»: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Перечисленные виды педагогической работы заполняются в соответствии с Приказом Академии «О нормах видов учебной и иной работы педагогических работников Академии». Приказ ежегодно обновляется.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планировании работы преподавателя ее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выбираются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таблицы 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 7*.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часов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нормативам определяется преподавателем в соответствии с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объемом работы.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исполнения работы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преподавателем и может быть указан в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семестрах или конкретных датах.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371" y="149952"/>
            <a:ext cx="6563684" cy="23222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371" y="2560788"/>
            <a:ext cx="6563684" cy="165758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186" y="4473171"/>
            <a:ext cx="6563684" cy="178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4871" y="4267201"/>
            <a:ext cx="11059885" cy="15385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индивидуальном плане указывается наименование программы, количество часов на ее изучение и сроки обучения, по завершении которого главному специалисту по персоналу колледжа предоставляется копия документа, подтверждающего успешное окончание обучения.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71" y="1364343"/>
            <a:ext cx="11059885" cy="2627087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990600" y="3664857"/>
            <a:ext cx="10468429" cy="2664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694871" y="255926"/>
            <a:ext cx="11059885" cy="1108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работника подразумевает планирование обучения на курсах повышения квалификации, прохождение стажировки и переподготовки.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94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9943"/>
            <a:ext cx="10515600" cy="572702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выполнении иных видов педагогической работы: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Выполняется два раза в год: после первого семестра и по окончании учебного года.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учебно-методическую, организационную, научно-исследовательскую и воспитательную работу.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Выполняется в произвольной форме и сдается председателю ПЦК с подтверждающими фактическое выполнение работы документами.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проверки отчета на соответствие председатель ПЦК фиксирует выполнение работы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 подписью в колонке «Выполнение» индивидуального плана.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72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701</TotalTime>
  <Words>1002</Words>
  <Application>Microsoft Office PowerPoint</Application>
  <PresentationFormat>Широкоэкранный</PresentationFormat>
  <Paragraphs>90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Индивидуальный  план  педагогического работника</vt:lpstr>
      <vt:lpstr>Презентация PowerPoint</vt:lpstr>
      <vt:lpstr>Презентация PowerPoint</vt:lpstr>
      <vt:lpstr>Требования к составлению индивидуального плана работы.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Размещение материалов по заполнению индивидуального плана преподавателя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Индивидуальный план педагогического работника</dc:title>
  <dc:creator>Трифонова Марина Михайловна</dc:creator>
  <cp:lastModifiedBy>Трифонова Марина Михайловна</cp:lastModifiedBy>
  <cp:revision>89</cp:revision>
  <dcterms:created xsi:type="dcterms:W3CDTF">2022-09-11T17:26:35Z</dcterms:created>
  <dcterms:modified xsi:type="dcterms:W3CDTF">2025-08-25T07:05:51Z</dcterms:modified>
</cp:coreProperties>
</file>